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half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1"/>
          <p:cNvSpPr txBox="1"/>
          <p:nvPr>
            <p:ph type="ctrTitle"/>
          </p:nvPr>
        </p:nvSpPr>
        <p:spPr>
          <a:xfrm>
            <a:off x="685800" y="1756798"/>
            <a:ext cx="7772400" cy="1470026"/>
          </a:xfrm>
          <a:prstGeom prst="rect">
            <a:avLst/>
          </a:prstGeom>
        </p:spPr>
        <p:txBody>
          <a:bodyPr/>
          <a:lstStyle>
            <a:lvl1pPr defTabSz="443484">
              <a:defRPr sz="3104"/>
            </a:lvl1pPr>
          </a:lstStyle>
          <a:p>
            <a:pPr/>
            <a:r>
              <a:t>Reclaimer: A Reinforcement Learning Approach to Dynamic Resource Allocation for Cloud Microservices</a:t>
            </a:r>
          </a:p>
        </p:txBody>
      </p:sp>
      <p:sp>
        <p:nvSpPr>
          <p:cNvPr id="95" name="Subtitle 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600"/>
              </a:spcBef>
              <a:defRPr sz="2800"/>
            </a:pPr>
            <a:r>
              <a:t>Based on research published in IEEE Access, 2022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2800"/>
            </a:pPr>
            <a:r>
              <a:t>Presented by: Krish Kapadia/Namit Kale/Yuvraj Patil/Atharva Karpe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1"/>
          <p:cNvSpPr txBox="1"/>
          <p:nvPr>
            <p:ph type="title"/>
          </p:nvPr>
        </p:nvSpPr>
        <p:spPr>
          <a:xfrm>
            <a:off x="1312544" y="514186"/>
            <a:ext cx="6654167" cy="934720"/>
          </a:xfrm>
          <a:prstGeom prst="rect">
            <a:avLst/>
          </a:prstGeom>
        </p:spPr>
        <p:txBody>
          <a:bodyPr/>
          <a:lstStyle/>
          <a:p>
            <a:pPr/>
            <a:r>
              <a:t>Policy Network Design</a:t>
            </a:r>
          </a:p>
        </p:txBody>
      </p:sp>
      <p:sp>
        <p:nvSpPr>
          <p:cNvPr id="127" name="Content Placeholder 2"/>
          <p:cNvSpPr txBox="1"/>
          <p:nvPr>
            <p:ph type="body" sz="half" idx="1"/>
          </p:nvPr>
        </p:nvSpPr>
        <p:spPr>
          <a:xfrm>
            <a:off x="457200" y="1374058"/>
            <a:ext cx="4038600" cy="4525963"/>
          </a:xfrm>
          <a:prstGeom prst="rect">
            <a:avLst/>
          </a:prstGeom>
        </p:spPr>
        <p:txBody>
          <a:bodyPr/>
          <a:lstStyle/>
          <a:p>
            <a:pPr marL="322325" indent="-322325" defTabSz="429768">
              <a:lnSpc>
                <a:spcPct val="80000"/>
              </a:lnSpc>
              <a:spcBef>
                <a:spcPts val="400"/>
              </a:spcBef>
              <a:defRPr b="1" sz="1879"/>
            </a:pPr>
            <a:r>
              <a:t>Layer-by-layer breakdown:</a:t>
            </a:r>
            <a:r>
              <a:rPr b="0"/>
              <a:t> Input layer: Dynamically sized to accommodate variable metrics (40+ × 5 timesteps)</a:t>
            </a:r>
            <a:endParaRPr sz="658"/>
          </a:p>
          <a:p>
            <a:pPr marL="322325" indent="-322325" defTabSz="429768">
              <a:lnSpc>
                <a:spcPct val="80000"/>
              </a:lnSpc>
              <a:spcBef>
                <a:spcPts val="400"/>
              </a:spcBef>
              <a:defRPr sz="1879"/>
            </a:pPr>
            <a:r>
              <a:t>Embedding layer: Projects variable inputs to fixed dimension (320 units)</a:t>
            </a:r>
            <a:endParaRPr sz="658"/>
          </a:p>
          <a:p>
            <a:pPr marL="322325" indent="-322325" defTabSz="429768">
              <a:lnSpc>
                <a:spcPct val="80000"/>
              </a:lnSpc>
              <a:spcBef>
                <a:spcPts val="400"/>
              </a:spcBef>
              <a:defRPr b="1" sz="1879"/>
            </a:pPr>
            <a:r>
              <a:t>Weight sharing mechanism:</a:t>
            </a:r>
            <a:r>
              <a:rPr b="0"/>
              <a:t> Base trunk: 6 shared layers process common features</a:t>
            </a:r>
            <a:endParaRPr sz="658"/>
          </a:p>
          <a:p>
            <a:pPr marL="322325" indent="-322325" defTabSz="429768">
              <a:lnSpc>
                <a:spcPct val="80000"/>
              </a:lnSpc>
              <a:spcBef>
                <a:spcPts val="400"/>
              </a:spcBef>
              <a:defRPr sz="1879"/>
            </a:pPr>
            <a:r>
              <a:t>Microservice-specific heads: Final layer adapts to service characteristics</a:t>
            </a:r>
            <a:endParaRPr sz="658"/>
          </a:p>
          <a:p>
            <a:pPr marL="322325" indent="-322325" defTabSz="429768">
              <a:lnSpc>
                <a:spcPct val="80000"/>
              </a:lnSpc>
              <a:spcBef>
                <a:spcPts val="400"/>
              </a:spcBef>
              <a:defRPr b="1" sz="1879"/>
            </a:pPr>
            <a:r>
              <a:t>Implementation benefits:</a:t>
            </a:r>
            <a:r>
              <a:rPr b="0"/>
              <a:t> Transfer learning capabilities between services</a:t>
            </a:r>
            <a:endParaRPr sz="658"/>
          </a:p>
          <a:p>
            <a:pPr marL="322325" indent="-322325" defTabSz="429768">
              <a:lnSpc>
                <a:spcPct val="80000"/>
              </a:lnSpc>
              <a:spcBef>
                <a:spcPts val="400"/>
              </a:spcBef>
              <a:defRPr sz="1879"/>
            </a:pPr>
            <a:r>
              <a:t>Knowledge sharing of common patterns</a:t>
            </a:r>
          </a:p>
        </p:txBody>
      </p:sp>
      <p:pic>
        <p:nvPicPr>
          <p:cNvPr id="128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72000" y="1759505"/>
            <a:ext cx="4291251" cy="28886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itle 1"/>
          <p:cNvSpPr txBox="1"/>
          <p:nvPr>
            <p:ph type="title"/>
          </p:nvPr>
        </p:nvSpPr>
        <p:spPr>
          <a:xfrm>
            <a:off x="1718944" y="-696709"/>
            <a:ext cx="6967857" cy="1916971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</a:p>
        </p:txBody>
      </p:sp>
      <p:sp>
        <p:nvSpPr>
          <p:cNvPr id="131" name="Content Placeholder 2"/>
          <p:cNvSpPr txBox="1"/>
          <p:nvPr>
            <p:ph type="body" sz="half" idx="1"/>
          </p:nvPr>
        </p:nvSpPr>
        <p:spPr>
          <a:xfrm>
            <a:off x="457200" y="1787013"/>
            <a:ext cx="4038600" cy="45259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1144792"/>
            <a:ext cx="9144000" cy="43621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itle 1"/>
          <p:cNvSpPr txBox="1"/>
          <p:nvPr>
            <p:ph type="title"/>
          </p:nvPr>
        </p:nvSpPr>
        <p:spPr>
          <a:xfrm>
            <a:off x="1312544" y="514186"/>
            <a:ext cx="6654167" cy="934720"/>
          </a:xfrm>
          <a:prstGeom prst="rect">
            <a:avLst/>
          </a:prstGeom>
        </p:spPr>
        <p:txBody>
          <a:bodyPr/>
          <a:lstStyle/>
          <a:p>
            <a:pPr/>
            <a:r>
              <a:t>Adaptability in Action</a:t>
            </a:r>
          </a:p>
        </p:txBody>
      </p:sp>
      <p:sp>
        <p:nvSpPr>
          <p:cNvPr id="135" name="Content Placeholder 2"/>
          <p:cNvSpPr txBox="1"/>
          <p:nvPr>
            <p:ph type="body" sz="half" idx="1"/>
          </p:nvPr>
        </p:nvSpPr>
        <p:spPr>
          <a:xfrm>
            <a:off x="457200" y="1374058"/>
            <a:ext cx="4038600" cy="4969756"/>
          </a:xfrm>
          <a:prstGeom prst="rect">
            <a:avLst/>
          </a:prstGeom>
        </p:spPr>
        <p:txBody>
          <a:bodyPr/>
          <a:lstStyle/>
          <a:p>
            <a:pPr marL="339470" indent="-339470" defTabSz="452627">
              <a:lnSpc>
                <a:spcPct val="80000"/>
              </a:lnSpc>
              <a:spcBef>
                <a:spcPts val="400"/>
              </a:spcBef>
              <a:defRPr b="1" sz="1979"/>
            </a:pPr>
            <a:r>
              <a:t>Example: Adding a "Photo Tagging" Microservice</a:t>
            </a:r>
            <a:endParaRPr sz="3168"/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sz="1584"/>
            </a:pPr>
            <a:r>
              <a:t>The existing neural network (NN) handles this new service without architectural changes.</a:t>
            </a:r>
            <a:endParaRPr sz="1485"/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sz="1584"/>
            </a:pPr>
            <a:r>
              <a:t>Inputs from the photo tagging service are processed just like any other microservice.</a:t>
            </a:r>
            <a:endParaRPr sz="1485"/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sz="1584"/>
            </a:pPr>
            <a:r>
              <a:t>Output: updated CPU allocation reflecting the new service's demands.</a:t>
            </a:r>
            <a:endParaRPr sz="1485"/>
          </a:p>
          <a:p>
            <a:pPr marL="339470" indent="-339470" defTabSz="452627">
              <a:lnSpc>
                <a:spcPct val="80000"/>
              </a:lnSpc>
              <a:spcBef>
                <a:spcPts val="400"/>
              </a:spcBef>
              <a:defRPr sz="1979"/>
            </a:pPr>
            <a:r>
              <a:t> </a:t>
            </a:r>
            <a:r>
              <a:rPr b="1"/>
              <a:t>No New Parameters Required</a:t>
            </a:r>
            <a:endParaRPr sz="3168"/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sz="1584"/>
            </a:pPr>
            <a:r>
              <a:t>The NN generalizes across services; only </a:t>
            </a:r>
            <a:r>
              <a:rPr b="1"/>
              <a:t>fine-tuning</a:t>
            </a:r>
            <a:r>
              <a:t> is needed.</a:t>
            </a:r>
            <a:endParaRPr sz="1485"/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sz="1584"/>
            </a:pPr>
            <a:r>
              <a:t>Efficient adaptation keeps overhead minimal.</a:t>
            </a:r>
            <a:endParaRPr sz="1485"/>
          </a:p>
          <a:p>
            <a:pPr marL="339470" indent="-339470" defTabSz="452627">
              <a:lnSpc>
                <a:spcPct val="80000"/>
              </a:lnSpc>
              <a:spcBef>
                <a:spcPts val="400"/>
              </a:spcBef>
              <a:defRPr b="1" sz="1979"/>
            </a:pPr>
            <a:r>
              <a:t>Visual Insight</a:t>
            </a:r>
            <a:endParaRPr sz="3168"/>
          </a:p>
          <a:p>
            <a:pPr lvl="1" marL="0" indent="452627" defTabSz="452627">
              <a:lnSpc>
                <a:spcPct val="80000"/>
              </a:lnSpc>
              <a:spcBef>
                <a:spcPts val="300"/>
              </a:spcBef>
              <a:buSzTx/>
              <a:buNone/>
              <a:defRPr sz="1584"/>
            </a:pPr>
            <a:r>
              <a:t>Include a </a:t>
            </a:r>
            <a:r>
              <a:rPr b="1"/>
              <a:t>core/CPU allocation plot</a:t>
            </a:r>
            <a:r>
              <a:t>:</a:t>
            </a:r>
            <a:endParaRPr sz="1485"/>
          </a:p>
          <a:p>
            <a:pPr lvl="2" marL="1131569" indent="-226313" defTabSz="452627">
              <a:lnSpc>
                <a:spcPct val="80000"/>
              </a:lnSpc>
              <a:spcBef>
                <a:spcPts val="300"/>
              </a:spcBef>
              <a:defRPr b="1" sz="1287"/>
            </a:pPr>
            <a:r>
              <a:t>Before</a:t>
            </a:r>
            <a:r>
              <a:rPr b="0"/>
              <a:t>: allocation across existing microservices.</a:t>
            </a:r>
            <a:endParaRPr sz="1188"/>
          </a:p>
          <a:p>
            <a:pPr lvl="2" marL="1131569" indent="-226313" defTabSz="452627">
              <a:lnSpc>
                <a:spcPct val="80000"/>
              </a:lnSpc>
              <a:spcBef>
                <a:spcPts val="300"/>
              </a:spcBef>
              <a:defRPr b="1" sz="1287"/>
            </a:pPr>
            <a:r>
              <a:t>After</a:t>
            </a:r>
            <a:r>
              <a:rPr b="0"/>
              <a:t>: updated allocation including the photo tagging microservice.</a:t>
            </a:r>
          </a:p>
        </p:txBody>
      </p:sp>
      <p:pic>
        <p:nvPicPr>
          <p:cNvPr id="136" name="Content Placeholder 6" descr="Content Placeholder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95800" y="1720568"/>
            <a:ext cx="4852335" cy="32348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Training Pipeline</a:t>
            </a:r>
          </a:p>
        </p:txBody>
      </p:sp>
      <p:sp>
        <p:nvSpPr>
          <p:cNvPr id="139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buSzTx/>
              <a:buNone/>
              <a:defRPr sz="688"/>
            </a:pPr>
            <a:r>
              <a:t> </a:t>
            </a:r>
            <a:r>
              <a:rPr b="1" sz="1548"/>
              <a:t>Phase 1: Warm-Up</a:t>
            </a:r>
          </a:p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defRPr b="1" sz="1548"/>
            </a:pPr>
            <a:r>
              <a:t>Goal:</a:t>
            </a:r>
            <a:r>
              <a:rPr b="0"/>
              <a:t> Initial data collection.</a:t>
            </a:r>
            <a:endParaRPr sz="688"/>
          </a:p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defRPr b="1" sz="1548"/>
            </a:pPr>
            <a:r>
              <a:t>Method:</a:t>
            </a:r>
            <a:endParaRPr sz="6192"/>
          </a:p>
          <a:p>
            <a:pPr lvl="1" marL="638937" indent="-245745" defTabSz="393192">
              <a:lnSpc>
                <a:spcPct val="80000"/>
              </a:lnSpc>
              <a:spcBef>
                <a:spcPts val="300"/>
              </a:spcBef>
              <a:buChar char="•"/>
              <a:defRPr sz="1548"/>
            </a:pPr>
            <a:r>
              <a:t>Use </a:t>
            </a:r>
            <a:r>
              <a:rPr b="1"/>
              <a:t>Autoscale policy</a:t>
            </a:r>
            <a:r>
              <a:t>.</a:t>
            </a:r>
            <a:endParaRPr sz="602"/>
          </a:p>
          <a:p>
            <a:pPr lvl="1" marL="638937" indent="-245745" defTabSz="393192">
              <a:lnSpc>
                <a:spcPct val="80000"/>
              </a:lnSpc>
              <a:spcBef>
                <a:spcPts val="300"/>
              </a:spcBef>
              <a:buChar char="•"/>
              <a:defRPr sz="1548"/>
            </a:pPr>
            <a:r>
              <a:t>Add </a:t>
            </a:r>
            <a:r>
              <a:rPr b="1"/>
              <a:t>uniform noise (±5%)</a:t>
            </a:r>
            <a:r>
              <a:t> to actions.</a:t>
            </a:r>
            <a:endParaRPr sz="602"/>
          </a:p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defRPr b="1" sz="1548"/>
            </a:pPr>
            <a:r>
              <a:t>Purpose:</a:t>
            </a:r>
            <a:r>
              <a:rPr b="0"/>
              <a:t> Explore action space safely and broadly.</a:t>
            </a:r>
            <a:endParaRPr sz="688"/>
          </a:p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buSzTx/>
              <a:buNone/>
              <a:defRPr b="1" sz="1548"/>
            </a:pPr>
            <a:r>
              <a:t>Phase 2: Classifier-Guided Exploration</a:t>
            </a:r>
            <a:endParaRPr sz="688"/>
          </a:p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defRPr b="1" sz="1548"/>
            </a:pPr>
            <a:r>
              <a:t>Goal:</a:t>
            </a:r>
            <a:r>
              <a:rPr b="0"/>
              <a:t> Safer and more informed exploration.</a:t>
            </a:r>
            <a:endParaRPr sz="688"/>
          </a:p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defRPr b="1" sz="1548"/>
            </a:pPr>
            <a:r>
              <a:t>Method:</a:t>
            </a:r>
            <a:endParaRPr sz="6192"/>
          </a:p>
          <a:p>
            <a:pPr lvl="1" marL="638937" indent="-245745" defTabSz="393192">
              <a:lnSpc>
                <a:spcPct val="80000"/>
              </a:lnSpc>
              <a:spcBef>
                <a:spcPts val="300"/>
              </a:spcBef>
              <a:buChar char="•"/>
              <a:defRPr sz="1548"/>
            </a:pPr>
            <a:r>
              <a:t>Evaluate adjustments of </a:t>
            </a:r>
            <a:r>
              <a:rPr b="1"/>
              <a:t>±1%, ±5%, ±10%</a:t>
            </a:r>
            <a:r>
              <a:t>.</a:t>
            </a:r>
            <a:endParaRPr sz="602"/>
          </a:p>
          <a:p>
            <a:pPr lvl="1" marL="638937" indent="-245745" defTabSz="393192">
              <a:lnSpc>
                <a:spcPct val="80000"/>
              </a:lnSpc>
              <a:spcBef>
                <a:spcPts val="300"/>
              </a:spcBef>
              <a:buChar char="•"/>
              <a:defRPr sz="1548"/>
            </a:pPr>
            <a:r>
              <a:t>Choose action with </a:t>
            </a:r>
            <a:r>
              <a:rPr b="1"/>
              <a:t>≥80% QoS probability</a:t>
            </a:r>
            <a:r>
              <a:t> (based on classifier).</a:t>
            </a:r>
            <a:endParaRPr sz="602"/>
          </a:p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defRPr b="1" sz="1548"/>
            </a:pPr>
            <a:r>
              <a:t>Purpose:</a:t>
            </a:r>
            <a:r>
              <a:rPr b="0"/>
              <a:t> Prioritize actions likely to meet QoS constraints.</a:t>
            </a:r>
            <a:endParaRPr sz="688"/>
          </a:p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buSzTx/>
              <a:buNone/>
              <a:defRPr b="1" sz="1548"/>
            </a:pPr>
            <a:r>
              <a:t>Phase 3: Online SAC (Soft Actor-Critic)</a:t>
            </a:r>
            <a:endParaRPr sz="688"/>
          </a:p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defRPr b="1" sz="1548"/>
            </a:pPr>
            <a:r>
              <a:t>Goal:</a:t>
            </a:r>
            <a:r>
              <a:rPr b="0"/>
              <a:t> Train robust control policy.</a:t>
            </a:r>
            <a:endParaRPr sz="688"/>
          </a:p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defRPr b="1" sz="1548"/>
            </a:pPr>
            <a:r>
              <a:t>Method:</a:t>
            </a:r>
            <a:endParaRPr sz="6192"/>
          </a:p>
          <a:p>
            <a:pPr lvl="1" marL="638937" indent="-245745" defTabSz="393192">
              <a:lnSpc>
                <a:spcPct val="80000"/>
              </a:lnSpc>
              <a:spcBef>
                <a:spcPts val="300"/>
              </a:spcBef>
              <a:buChar char="•"/>
              <a:defRPr sz="1548"/>
            </a:pPr>
            <a:r>
              <a:t>Use </a:t>
            </a:r>
            <a:r>
              <a:rPr b="1"/>
              <a:t>replay buffer</a:t>
            </a:r>
            <a:r>
              <a:t> with collected transitions.</a:t>
            </a:r>
            <a:endParaRPr sz="602"/>
          </a:p>
          <a:p>
            <a:pPr lvl="1" marL="638937" indent="-245745" defTabSz="393192">
              <a:lnSpc>
                <a:spcPct val="80000"/>
              </a:lnSpc>
              <a:spcBef>
                <a:spcPts val="300"/>
              </a:spcBef>
              <a:buChar char="•"/>
              <a:defRPr sz="1548"/>
            </a:pPr>
            <a:r>
              <a:t>Train over </a:t>
            </a:r>
            <a:r>
              <a:rPr b="1"/>
              <a:t>260K timesteps (~3 days)</a:t>
            </a:r>
            <a:r>
              <a:t>.</a:t>
            </a:r>
            <a:endParaRPr sz="602"/>
          </a:p>
          <a:p>
            <a:pPr marL="294894" indent="-294894" defTabSz="393192">
              <a:lnSpc>
                <a:spcPct val="80000"/>
              </a:lnSpc>
              <a:spcBef>
                <a:spcPts val="300"/>
              </a:spcBef>
              <a:defRPr b="1" sz="1548"/>
            </a:pPr>
            <a:r>
              <a:t>Purpose:</a:t>
            </a:r>
            <a:r>
              <a:rPr b="0"/>
              <a:t> Fine-tune agent for optimal, real-time scaling.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"/>
          <p:cNvSpPr txBox="1"/>
          <p:nvPr>
            <p:ph type="title"/>
          </p:nvPr>
        </p:nvSpPr>
        <p:spPr>
          <a:xfrm>
            <a:off x="2060348" y="487259"/>
            <a:ext cx="5023303" cy="770195"/>
          </a:xfrm>
          <a:prstGeom prst="rect">
            <a:avLst/>
          </a:prstGeom>
        </p:spPr>
        <p:txBody>
          <a:bodyPr/>
          <a:lstStyle/>
          <a:p>
            <a:pPr/>
            <a:r>
              <a:t>Hyper-Parameters</a:t>
            </a:r>
          </a:p>
        </p:txBody>
      </p:sp>
      <p:sp>
        <p:nvSpPr>
          <p:cNvPr id="142" name="Content Placeholder 2"/>
          <p:cNvSpPr txBox="1"/>
          <p:nvPr>
            <p:ph type="body" sz="half" idx="1"/>
          </p:nvPr>
        </p:nvSpPr>
        <p:spPr>
          <a:xfrm>
            <a:off x="457199" y="1600199"/>
            <a:ext cx="4331112" cy="428932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400"/>
              </a:spcBef>
              <a:defRPr b="1" sz="2000"/>
            </a:pPr>
            <a:r>
              <a:t>α = 1.0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Controls exploration-exploitation balance.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Lower </a:t>
            </a:r>
            <a:r>
              <a:t>α → </a:t>
            </a:r>
            <a:r>
              <a:t>more </a:t>
            </a:r>
            <a:r>
              <a:rPr b="1"/>
              <a:t>conservative</a:t>
            </a:r>
            <a:r>
              <a:t> actions (focus on QoS).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Higher </a:t>
            </a:r>
            <a:r>
              <a:t>α → </a:t>
            </a:r>
            <a:r>
              <a:t>more </a:t>
            </a:r>
            <a:r>
              <a:rPr b="1"/>
              <a:t>aggressive</a:t>
            </a:r>
            <a:r>
              <a:t> actions (favor performance).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b="1" sz="2000"/>
            </a:pPr>
            <a:r>
              <a:t>γ = 0.99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Discount factor for reward calculation.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Emphasizes </a:t>
            </a:r>
            <a:r>
              <a:rPr b="1"/>
              <a:t>long-term gains</a:t>
            </a:r>
            <a:r>
              <a:t> over short-term outcomes.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b="1" sz="2000"/>
            </a:pPr>
            <a:r>
              <a:t>Batch Size = 256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Ensures </a:t>
            </a:r>
            <a:r>
              <a:rPr b="1"/>
              <a:t>stable gradient updates</a:t>
            </a:r>
            <a:r>
              <a:t>.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Optimized for </a:t>
            </a:r>
            <a:r>
              <a:rPr b="1"/>
              <a:t>GPU efficiency</a:t>
            </a:r>
            <a:r>
              <a:t> during training.</a:t>
            </a:r>
          </a:p>
        </p:txBody>
      </p:sp>
      <p:pic>
        <p:nvPicPr>
          <p:cNvPr id="14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88310" y="1434279"/>
            <a:ext cx="4179940" cy="41799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388620">
              <a:defRPr b="1" sz="3315"/>
            </a:pPr>
            <a:r>
              <a:t>Pretraining &amp; Fine-tuning for Transfer Learning</a:t>
            </a:r>
            <a:br/>
          </a:p>
        </p:txBody>
      </p:sp>
      <p:sp>
        <p:nvSpPr>
          <p:cNvPr id="146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500"/>
              </a:spcBef>
              <a:defRPr sz="2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🏨 </a:t>
            </a:r>
            <a:r>
              <a:rPr b="1"/>
              <a:t>Pretraining Domain</a:t>
            </a:r>
            <a:r>
              <a:t>: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900"/>
            </a:pPr>
            <a:r>
              <a:t>Dataset: </a:t>
            </a:r>
            <a:r>
              <a:rPr b="1"/>
              <a:t>Hotel Reservation System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900"/>
            </a:pPr>
            <a:r>
              <a:t>Features: 15 microservices (e.g., payment, booking, notifications)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900"/>
            </a:pPr>
            <a:r>
              <a:t>Purpose: Teach the model general patterns of resource allocation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📱 </a:t>
            </a:r>
            <a:r>
              <a:rPr b="1"/>
              <a:t>Fine-tuning Domain</a:t>
            </a:r>
            <a:r>
              <a:t>: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900"/>
            </a:pPr>
            <a:r>
              <a:t>Dataset: </a:t>
            </a:r>
            <a:r>
              <a:rPr b="1"/>
              <a:t>Social Media Platform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900"/>
            </a:pPr>
            <a:r>
              <a:t>Features: 28 microservices (e.g., posting, photo tagging, messaging)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900"/>
            </a:pPr>
            <a:r>
              <a:t>Objective: Adapt pretrained model to a more dynamic and complex environment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⚡ </a:t>
            </a:r>
            <a:r>
              <a:rPr b="1"/>
              <a:t>Performance Boost</a:t>
            </a:r>
            <a:r>
              <a:t>: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b="1" sz="1900"/>
            </a:pPr>
            <a:r>
              <a:t>2× faster convergence</a:t>
            </a:r>
            <a:r>
              <a:rPr b="0"/>
              <a:t> compared to training from scratch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900"/>
            </a:pPr>
            <a:r>
              <a:t>Pretrained weights help the model adapt quickly with fewer training steps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900"/>
            </a:pPr>
            <a:r>
              <a:t>Demonstrates </a:t>
            </a:r>
            <a:r>
              <a:rPr b="1"/>
              <a:t>effective knowledge transfer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Results-Social Media</a:t>
            </a:r>
          </a:p>
        </p:txBody>
      </p:sp>
      <p:sp>
        <p:nvSpPr>
          <p:cNvPr id="149" name="Content Placeholder 2"/>
          <p:cNvSpPr txBox="1"/>
          <p:nvPr>
            <p:ph type="body" idx="1"/>
          </p:nvPr>
        </p:nvSpPr>
        <p:spPr>
          <a:xfrm>
            <a:off x="457200" y="1600200"/>
            <a:ext cx="5619135" cy="4525963"/>
          </a:xfrm>
          <a:prstGeom prst="rect">
            <a:avLst/>
          </a:prstGeom>
        </p:spPr>
        <p:txBody>
          <a:bodyPr/>
          <a:lstStyle/>
          <a:p>
            <a:pPr marL="339470" indent="-339470" defTabSz="452627">
              <a:lnSpc>
                <a:spcPct val="80000"/>
              </a:lnSpc>
              <a:spcBef>
                <a:spcPts val="400"/>
              </a:spcBef>
              <a:buSzTx/>
              <a:buNone/>
              <a:defRPr b="1" sz="1683"/>
            </a:pPr>
            <a:r>
              <a:t>Section 1: CPU Efficiency</a:t>
            </a:r>
          </a:p>
          <a:p>
            <a:pPr marL="339470" indent="-339470" defTabSz="452627">
              <a:lnSpc>
                <a:spcPct val="80000"/>
              </a:lnSpc>
              <a:spcBef>
                <a:spcPts val="400"/>
              </a:spcBef>
              <a:defRPr b="1" sz="1683"/>
            </a:pPr>
            <a:r>
              <a:t>Significant Core Reduction:</a:t>
            </a:r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sz="1485"/>
            </a:pPr>
            <a:r>
              <a:t>Achieved </a:t>
            </a:r>
            <a:r>
              <a:rPr b="1"/>
              <a:t>74.4% fewer CPU cores</a:t>
            </a:r>
            <a:r>
              <a:t> used compared to </a:t>
            </a:r>
            <a:r>
              <a:rPr b="1"/>
              <a:t>Autoscale</a:t>
            </a:r>
            <a:r>
              <a:t> baseline.</a:t>
            </a:r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b="1" sz="1485"/>
            </a:pPr>
            <a:r>
              <a:t>58.1% fewer cores</a:t>
            </a:r>
            <a:r>
              <a:rPr b="0"/>
              <a:t> used compared to </a:t>
            </a:r>
            <a:r>
              <a:t>Sinan</a:t>
            </a:r>
            <a:r>
              <a:rPr b="0"/>
              <a:t> (state-of-the-art prior method).</a:t>
            </a:r>
          </a:p>
          <a:p>
            <a:pPr marL="339470" indent="-339470" defTabSz="452627">
              <a:lnSpc>
                <a:spcPct val="80000"/>
              </a:lnSpc>
              <a:spcBef>
                <a:spcPts val="400"/>
              </a:spcBef>
              <a:defRPr b="1" sz="1683"/>
            </a:pPr>
            <a:r>
              <a:t>Implication:</a:t>
            </a:r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sz="1485"/>
            </a:pPr>
            <a:r>
              <a:t>Demonstrates </a:t>
            </a:r>
            <a:r>
              <a:rPr b="1"/>
              <a:t>high resource efficiency</a:t>
            </a:r>
            <a:r>
              <a:t> without compromising on service quality.</a:t>
            </a:r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sz="1485"/>
            </a:pPr>
            <a:r>
              <a:t>Leads to </a:t>
            </a:r>
            <a:r>
              <a:rPr b="1"/>
              <a:t>lower operational costs</a:t>
            </a:r>
            <a:r>
              <a:t> and better </a:t>
            </a:r>
            <a:r>
              <a:rPr b="1"/>
              <a:t>energy efficiency</a:t>
            </a:r>
            <a:r>
              <a:t> in deployment.</a:t>
            </a:r>
          </a:p>
          <a:p>
            <a:pPr marL="339470" indent="-339470" defTabSz="452627">
              <a:lnSpc>
                <a:spcPct val="80000"/>
              </a:lnSpc>
              <a:spcBef>
                <a:spcPts val="400"/>
              </a:spcBef>
              <a:buSzTx/>
              <a:buNone/>
              <a:defRPr b="1" sz="1683"/>
            </a:pPr>
            <a:r>
              <a:t>Section 2: Quality of Service (QoS)</a:t>
            </a:r>
          </a:p>
          <a:p>
            <a:pPr marL="339470" indent="-339470" defTabSz="452627">
              <a:lnSpc>
                <a:spcPct val="80000"/>
              </a:lnSpc>
              <a:spcBef>
                <a:spcPts val="400"/>
              </a:spcBef>
              <a:defRPr b="1" sz="1683"/>
            </a:pPr>
            <a:r>
              <a:t>QoS Violations:</a:t>
            </a:r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b="1" sz="1485"/>
            </a:pPr>
            <a:r>
              <a:t>Proposed Method: 0% violations</a:t>
            </a:r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b="1" sz="1485"/>
            </a:pPr>
            <a:r>
              <a:t>Autoscale: 0.2% violations</a:t>
            </a:r>
          </a:p>
          <a:p>
            <a:pPr marL="339470" indent="-339470" defTabSz="452627">
              <a:lnSpc>
                <a:spcPct val="80000"/>
              </a:lnSpc>
              <a:spcBef>
                <a:spcPts val="400"/>
              </a:spcBef>
              <a:defRPr b="1" sz="1683"/>
            </a:pPr>
            <a:r>
              <a:t>Implication:</a:t>
            </a:r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sz="1485"/>
            </a:pPr>
            <a:r>
              <a:t>Maintains </a:t>
            </a:r>
            <a:r>
              <a:rPr b="1"/>
              <a:t>strict performance guarantees</a:t>
            </a:r>
            <a:r>
              <a:t> under dynamic load.</a:t>
            </a:r>
          </a:p>
          <a:p>
            <a:pPr lvl="1" marL="735520" indent="-282892" defTabSz="452627">
              <a:lnSpc>
                <a:spcPct val="80000"/>
              </a:lnSpc>
              <a:spcBef>
                <a:spcPts val="300"/>
              </a:spcBef>
              <a:buChar char="•"/>
              <a:defRPr sz="1485"/>
            </a:pPr>
            <a:r>
              <a:t>Ensures </a:t>
            </a:r>
            <a:r>
              <a:rPr b="1"/>
              <a:t>user satisfaction</a:t>
            </a:r>
            <a:r>
              <a:t> and system </a:t>
            </a:r>
            <a:r>
              <a:rPr b="1"/>
              <a:t>reliability</a:t>
            </a:r>
            <a:r>
              <a:t>.</a:t>
            </a:r>
          </a:p>
        </p:txBody>
      </p:sp>
      <p:pic>
        <p:nvPicPr>
          <p:cNvPr id="150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73095" y="1983657"/>
            <a:ext cx="3072582" cy="30725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itle 1"/>
          <p:cNvSpPr txBox="1"/>
          <p:nvPr>
            <p:ph type="title"/>
          </p:nvPr>
        </p:nvSpPr>
        <p:spPr>
          <a:xfrm>
            <a:off x="457200" y="530276"/>
            <a:ext cx="8229600" cy="1143001"/>
          </a:xfrm>
          <a:prstGeom prst="rect">
            <a:avLst/>
          </a:prstGeom>
        </p:spPr>
        <p:txBody>
          <a:bodyPr/>
          <a:lstStyle/>
          <a:p>
            <a:pPr defTabSz="443484">
              <a:defRPr b="1" sz="3783"/>
            </a:pPr>
            <a:r>
              <a:t>Why Reclaimer Wins</a:t>
            </a:r>
            <a:br/>
          </a:p>
        </p:txBody>
      </p:sp>
      <p:sp>
        <p:nvSpPr>
          <p:cNvPr id="153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500"/>
              </a:spcBef>
              <a:defRPr b="1" sz="2400"/>
            </a:pPr>
            <a:r>
              <a:t>Proactive Resource Management</a:t>
            </a:r>
          </a:p>
          <a:p>
            <a:pPr lvl="1" marL="742950" indent="-285750">
              <a:lnSpc>
                <a:spcPct val="80000"/>
              </a:lnSpc>
              <a:spcBef>
                <a:spcPts val="500"/>
              </a:spcBef>
              <a:buChar char="•"/>
              <a:defRPr sz="2100"/>
            </a:pPr>
            <a:r>
              <a:t>Reclaimer </a:t>
            </a:r>
            <a:r>
              <a:rPr b="1"/>
              <a:t>anticipates demand spikes</a:t>
            </a:r>
            <a:r>
              <a:t> to prevent QoS violations.</a:t>
            </a:r>
          </a:p>
          <a:p>
            <a:pPr lvl="1" marL="742950" indent="-285750">
              <a:lnSpc>
                <a:spcPct val="80000"/>
              </a:lnSpc>
              <a:spcBef>
                <a:spcPts val="500"/>
              </a:spcBef>
              <a:buChar char="•"/>
              <a:defRPr sz="2100"/>
            </a:pPr>
            <a:r>
              <a:t>In contrast, </a:t>
            </a:r>
            <a:r>
              <a:rPr b="1"/>
              <a:t>Autoscale reacts</a:t>
            </a:r>
            <a:r>
              <a:t> only after violations occur.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b="1" sz="2400"/>
            </a:pPr>
            <a:r>
              <a:t>Generalizable Across Applications</a:t>
            </a:r>
          </a:p>
          <a:p>
            <a:pPr lvl="1" marL="742950" indent="-285750">
              <a:lnSpc>
                <a:spcPct val="80000"/>
              </a:lnSpc>
              <a:spcBef>
                <a:spcPts val="500"/>
              </a:spcBef>
              <a:buChar char="•"/>
              <a:defRPr b="1" sz="2100"/>
            </a:pPr>
            <a:r>
              <a:t>No manual tuning</a:t>
            </a:r>
            <a:r>
              <a:rPr b="0"/>
              <a:t> or domain-specific customization required.</a:t>
            </a:r>
          </a:p>
          <a:p>
            <a:pPr lvl="1" marL="742950" indent="-285750">
              <a:lnSpc>
                <a:spcPct val="80000"/>
              </a:lnSpc>
              <a:spcBef>
                <a:spcPts val="500"/>
              </a:spcBef>
              <a:buChar char="•"/>
              <a:defRPr sz="2100"/>
            </a:pPr>
            <a:r>
              <a:t>Unlike </a:t>
            </a:r>
            <a:r>
              <a:rPr b="1"/>
              <a:t>Sinan</a:t>
            </a:r>
            <a:r>
              <a:t>, which often needs </a:t>
            </a:r>
            <a:r>
              <a:rPr b="1"/>
              <a:t>per-application tuning</a:t>
            </a:r>
            <a:r>
              <a:t> to work effectively.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b="1" sz="2400"/>
            </a:pPr>
            <a:r>
              <a:t>Significant Cost Savings</a:t>
            </a:r>
          </a:p>
          <a:p>
            <a:pPr lvl="1" marL="742950" indent="-285750">
              <a:lnSpc>
                <a:spcPct val="80000"/>
              </a:lnSpc>
              <a:spcBef>
                <a:spcPts val="500"/>
              </a:spcBef>
              <a:buChar char="•"/>
              <a:defRPr sz="2100"/>
            </a:pPr>
            <a:r>
              <a:t>Uses </a:t>
            </a:r>
            <a:r>
              <a:rPr b="1"/>
              <a:t>fewer CPU cores</a:t>
            </a:r>
            <a:r>
              <a:t>, directly translating to </a:t>
            </a:r>
            <a:r>
              <a:rPr b="1"/>
              <a:t>lower cloud bills</a:t>
            </a:r>
            <a:r>
              <a:t>.</a:t>
            </a:r>
          </a:p>
          <a:p>
            <a:pPr lvl="1" marL="742950" indent="-285750">
              <a:lnSpc>
                <a:spcPct val="80000"/>
              </a:lnSpc>
              <a:spcBef>
                <a:spcPts val="500"/>
              </a:spcBef>
              <a:buChar char="•"/>
              <a:defRPr sz="2100"/>
            </a:pPr>
            <a:r>
              <a:t>Achieves </a:t>
            </a:r>
            <a:r>
              <a:rPr b="1"/>
              <a:t>efficiency without compromising</a:t>
            </a:r>
            <a:r>
              <a:t> service reliability.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Broader Impact</a:t>
            </a:r>
          </a:p>
        </p:txBody>
      </p:sp>
      <p:sp>
        <p:nvSpPr>
          <p:cNvPr id="156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400"/>
              </a:spcBef>
              <a:buSzTx/>
              <a:buNone/>
              <a:defRPr b="1" sz="2000"/>
            </a:pPr>
            <a:r>
              <a:t>For Cloud Providers (e.g., AWS, GCP, Azure):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b="1" sz="2000"/>
            </a:pPr>
            <a:r>
              <a:t>Massive Efficiency Gains: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Reclaimer minimizes </a:t>
            </a:r>
            <a:r>
              <a:rPr b="1"/>
              <a:t>CPU over-provisioning</a:t>
            </a:r>
            <a:r>
              <a:t> across thousands of services.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b="1" sz="2000"/>
            </a:pPr>
            <a:r>
              <a:t>Potential Billions in Savings: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Even small % reductions in resource usage at hyperscale = </a:t>
            </a:r>
            <a:r>
              <a:rPr b="1"/>
              <a:t>$B/year saved</a:t>
            </a:r>
            <a:r>
              <a:t>.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b="1" sz="2000"/>
            </a:pPr>
            <a:r>
              <a:t>Sustainability Boost: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Lower energy usage → </a:t>
            </a:r>
            <a:r>
              <a:rPr b="1"/>
              <a:t>reduced carbon footprint</a:t>
            </a:r>
            <a:r>
              <a:t> and greener operations.</a:t>
            </a:r>
          </a:p>
          <a:p>
            <a:pPr>
              <a:lnSpc>
                <a:spcPct val="80000"/>
              </a:lnSpc>
              <a:spcBef>
                <a:spcPts val="400"/>
              </a:spcBef>
              <a:buSzTx/>
              <a:buNone/>
              <a:defRPr b="1" sz="2000"/>
            </a:pPr>
            <a:r>
              <a:t>For Developers / DevOps Teams: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b="1" sz="2000"/>
            </a:pPr>
            <a:r>
              <a:t>Plug-and-Play Integration: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Designed to work with </a:t>
            </a:r>
            <a:r>
              <a:rPr b="1"/>
              <a:t>existing microservice architectures</a:t>
            </a:r>
            <a:r>
              <a:t> (e.g., Kubernetes).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b="1" sz="2000"/>
            </a:pPr>
            <a:r>
              <a:t>No Expert Tuning Needed: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b="1" sz="1700"/>
            </a:pPr>
            <a:r>
              <a:t>Automatic adaptation</a:t>
            </a:r>
            <a:r>
              <a:rPr b="0"/>
              <a:t> across services without per-app customization.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b="1" sz="2000"/>
            </a:pPr>
            <a:r>
              <a:t>Improved SLAs Without Complexity: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1700"/>
            </a:pPr>
            <a:r>
              <a:t>Better QoS adherence → </a:t>
            </a:r>
            <a:r>
              <a:rPr b="1"/>
              <a:t>fewer incidents</a:t>
            </a:r>
            <a:r>
              <a:t>, </a:t>
            </a:r>
            <a:r>
              <a:rPr b="1"/>
              <a:t>happier users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2999" y="125361"/>
            <a:ext cx="6555659" cy="64317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 txBox="1"/>
          <p:nvPr>
            <p:ph type="title"/>
          </p:nvPr>
        </p:nvSpPr>
        <p:spPr>
          <a:xfrm>
            <a:off x="2600631" y="17410"/>
            <a:ext cx="5029201" cy="116205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Microservices Architecture</a:t>
            </a:r>
          </a:p>
        </p:txBody>
      </p:sp>
      <p:sp>
        <p:nvSpPr>
          <p:cNvPr id="98" name="Rectangle 3"/>
          <p:cNvSpPr txBox="1"/>
          <p:nvPr>
            <p:ph type="body" sz="half" idx="1"/>
          </p:nvPr>
        </p:nvSpPr>
        <p:spPr>
          <a:xfrm>
            <a:off x="457199" y="1549247"/>
            <a:ext cx="3234815" cy="4524315"/>
          </a:xfrm>
          <a:prstGeom prst="rect">
            <a:avLst/>
          </a:prstGeom>
        </p:spPr>
        <p:txBody>
          <a:bodyPr anchor="ctr"/>
          <a:lstStyle/>
          <a:p>
            <a:pPr marL="0" indent="0" defTabSz="914400">
              <a:spcBef>
                <a:spcPts val="0"/>
              </a:spcBef>
              <a:buSzTx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pPr>
            <a:r>
              <a:t>Definition</a:t>
            </a:r>
            <a:r>
              <a:rPr b="0"/>
              <a:t>: </a:t>
            </a:r>
            <a:endParaRPr sz="1400"/>
          </a:p>
          <a:p>
            <a:pPr marL="0" indent="0" defTabSz="914400">
              <a:spcBef>
                <a:spcPts val="0"/>
              </a:spcBef>
              <a:buFontTx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Loosely coupled, independently deployable services (e.g., Netflix's recommendation engine) </a:t>
            </a:r>
            <a:endParaRPr sz="1400"/>
          </a:p>
          <a:p>
            <a:pPr marL="0" indent="0" defTabSz="914400">
              <a:spcBef>
                <a:spcPts val="0"/>
              </a:spcBef>
              <a:buFontTx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Communicate via APIs (REST/gRPC) </a:t>
            </a:r>
            <a:endParaRPr sz="1400"/>
          </a:p>
          <a:p>
            <a:pPr marL="0" indent="0" defTabSz="914400">
              <a:spcBef>
                <a:spcPts val="0"/>
              </a:spcBef>
              <a:buSzTx/>
              <a:buNone/>
              <a:defRPr sz="1800"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 defTabSz="914400">
              <a:spcBef>
                <a:spcPts val="0"/>
              </a:spcBef>
              <a:buSzTx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pPr>
            <a:r>
              <a:t>Benefits</a:t>
            </a:r>
            <a:r>
              <a:rPr b="0"/>
              <a:t>: </a:t>
            </a:r>
            <a:endParaRPr sz="1400"/>
          </a:p>
          <a:p>
            <a:pPr marL="0" indent="0" defTabSz="914400">
              <a:spcBef>
                <a:spcPts val="0"/>
              </a:spcBef>
              <a:buFontTx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Scalability: Scale individual components (e.g., only "payment service" during peak loads) </a:t>
            </a:r>
            <a:endParaRPr sz="1400"/>
          </a:p>
          <a:p>
            <a:pPr marL="0" indent="0" defTabSz="914400">
              <a:spcBef>
                <a:spcPts val="0"/>
              </a:spcBef>
              <a:buFontTx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Fault Isolation: Crash in one service ≠ entire app failure</a:t>
            </a:r>
            <a:endParaRPr sz="1400"/>
          </a:p>
        </p:txBody>
      </p:sp>
      <p:pic>
        <p:nvPicPr>
          <p:cNvPr id="99" name="Content Placeholder 7" descr="Content Placeholder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66778" y="2170676"/>
            <a:ext cx="5111751" cy="27475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29768">
              <a:defRPr b="1" sz="3759"/>
            </a:lvl1pPr>
          </a:lstStyle>
          <a:p>
            <a:pPr/>
            <a:r>
              <a:t>Simulated Implementation – Why &amp; How</a:t>
            </a:r>
          </a:p>
        </p:txBody>
      </p:sp>
      <p:sp>
        <p:nvSpPr>
          <p:cNvPr id="161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233171" indent="-233171" defTabSz="310895">
              <a:spcBef>
                <a:spcPts val="500"/>
              </a:spcBef>
              <a:defRPr b="1" sz="2584"/>
            </a:pPr>
            <a:r>
              <a:t>Why I Built This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Visually demonstrate the challenge in dynamic resource allocation.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Complement Reclaimer theory with a simple simulation.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Show how QoS violations occur when resources aren't allocated smartly.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</a:p>
          <a:p>
            <a:pPr marL="233171" indent="-233171" defTabSz="310895">
              <a:spcBef>
                <a:spcPts val="500"/>
              </a:spcBef>
              <a:defRPr b="1" sz="2584"/>
            </a:pPr>
            <a:r>
              <a:t>What I Implemented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Simulated 3 microservices with fluctuating workloads.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CPU allocation: 1 unit per 10 workload units.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Calculated latency and flagged QoS violations (&gt;100ms).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Plotted real-time CPU and latency using Python + Matplotlib.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3192">
              <a:defRPr b="1" sz="3784"/>
            </a:lvl1pPr>
          </a:lstStyle>
          <a:p>
            <a:pPr/>
            <a:r>
              <a:t>Key Observations &amp; Reclaimer Connection</a:t>
            </a:r>
          </a:p>
        </p:txBody>
      </p:sp>
      <p:sp>
        <p:nvSpPr>
          <p:cNvPr id="164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233171" indent="-233171" defTabSz="310895">
              <a:spcBef>
                <a:spcPts val="500"/>
              </a:spcBef>
              <a:defRPr b="1" sz="2516"/>
            </a:pPr>
            <a:r>
              <a:t>What the Graphs Showed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Latency spikes when workload increases but CPU isn’t scaled enough.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Simple policies lead to QoS violations and inefficiency.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Highlights the limitations of reactive/static allocation.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</a:p>
          <a:p>
            <a:pPr marL="233171" indent="-233171" defTabSz="310895">
              <a:spcBef>
                <a:spcPts val="500"/>
              </a:spcBef>
              <a:defRPr b="1" sz="2516"/>
            </a:pPr>
            <a:r>
              <a:t>Why Reclaimer is Better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Learns workload trends and adapts proactively.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Prevents violations before they happen.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Optimizes core usage while maintaining service reliability.</a:t>
            </a:r>
          </a:p>
          <a:p>
            <a:pPr marL="233172" indent="-233172" defTabSz="310895">
              <a:spcBef>
                <a:spcPts val="500"/>
              </a:spcBef>
              <a:defRPr sz="2176"/>
            </a:pPr>
            <a:r>
              <a:t>My simulation reinforces the need for intelligent RL-based methods like Reclaimer.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itle 1"/>
          <p:cNvSpPr txBox="1"/>
          <p:nvPr>
            <p:ph type="title"/>
          </p:nvPr>
        </p:nvSpPr>
        <p:spPr>
          <a:xfrm>
            <a:off x="457200" y="2857500"/>
            <a:ext cx="8229600" cy="1143000"/>
          </a:xfrm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  <p:sp>
        <p:nvSpPr>
          <p:cNvPr id="167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/>
          <p:cNvSpPr txBox="1"/>
          <p:nvPr>
            <p:ph type="title"/>
          </p:nvPr>
        </p:nvSpPr>
        <p:spPr>
          <a:xfrm>
            <a:off x="722630" y="603885"/>
            <a:ext cx="7964169" cy="81407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Key Challenges</a:t>
            </a:r>
          </a:p>
        </p:txBody>
      </p:sp>
      <p:sp>
        <p:nvSpPr>
          <p:cNvPr id="102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400"/>
              </a:spcBef>
              <a:buSzTx/>
              <a:buNone/>
              <a:defRPr b="1" sz="1700"/>
            </a:pPr>
            <a:r>
              <a:t>Dynamic Workloads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b="1" sz="1700"/>
            </a:pPr>
            <a:r>
              <a:t>Real-world examples of traffic spikes:</a:t>
            </a:r>
            <a:r>
              <a:rPr b="0"/>
              <a:t> 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Flash sales events (e.g., Black Friday)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Social media trending content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Breaking news events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Product launches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Scheduled events (sports, concerts)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b="1" sz="1700"/>
            </a:pPr>
            <a:r>
              <a:t>Resource demand fluctuations:</a:t>
            </a:r>
            <a:r>
              <a:rPr b="0"/>
              <a:t> 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Daily patterns (business hours vs. overnight)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Weekly patterns (weekday vs. weekend usage)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Seasonal patterns (holiday shopping, tax season)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Geographic patterns (time zone differences)</a:t>
            </a:r>
          </a:p>
          <a:p>
            <a:pPr>
              <a:lnSpc>
                <a:spcPct val="80000"/>
              </a:lnSpc>
              <a:spcBef>
                <a:spcPts val="400"/>
              </a:spcBef>
              <a:defRPr b="1" sz="1700"/>
            </a:pPr>
            <a:r>
              <a:t>Technical consequences of under-provisioning:</a:t>
            </a:r>
            <a:r>
              <a:rPr b="0"/>
              <a:t> 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Request queuing increases latency exponentially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Thread pools become saturated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Blocking calls create cascading failures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Timeout errors propagate through service dependencies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500"/>
            </a:pPr>
            <a:r>
              <a:t>Database connections get exhausted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1"/>
          <p:cNvSpPr txBox="1"/>
          <p:nvPr>
            <p:ph type="title"/>
          </p:nvPr>
        </p:nvSpPr>
        <p:spPr>
          <a:xfrm>
            <a:off x="1462055" y="1321149"/>
            <a:ext cx="6035042" cy="676911"/>
          </a:xfrm>
          <a:prstGeom prst="rect">
            <a:avLst/>
          </a:prstGeom>
        </p:spPr>
        <p:txBody>
          <a:bodyPr/>
          <a:lstStyle/>
          <a:p>
            <a:pPr defTabSz="237743">
              <a:defRPr b="1" sz="2027"/>
            </a:pPr>
            <a:r>
              <a:t>Limitations of Existing Solutions</a:t>
            </a:r>
            <a:br/>
          </a:p>
        </p:txBody>
      </p:sp>
      <p:sp>
        <p:nvSpPr>
          <p:cNvPr id="105" name="Rectangle 1"/>
          <p:cNvSpPr txBox="1"/>
          <p:nvPr>
            <p:ph type="body" sz="half" idx="1"/>
          </p:nvPr>
        </p:nvSpPr>
        <p:spPr>
          <a:xfrm>
            <a:off x="290513" y="2242795"/>
            <a:ext cx="3868534" cy="3416321"/>
          </a:xfrm>
          <a:prstGeom prst="rect">
            <a:avLst/>
          </a:prstGeom>
        </p:spPr>
        <p:txBody>
          <a:bodyPr anchor="ctr"/>
          <a:lstStyle/>
          <a:p>
            <a:pPr marL="0" indent="0" defTabSz="914400">
              <a:spcBef>
                <a:spcPts val="0"/>
              </a:spcBef>
              <a:buSzTx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pPr>
            <a:r>
              <a:t>Autoscale (Industry Standard)</a:t>
            </a:r>
            <a:r>
              <a:rPr b="0"/>
              <a:t>: </a:t>
            </a:r>
            <a:endParaRPr b="0"/>
          </a:p>
          <a:p>
            <a:pPr marL="0" indent="0" defTabSz="914400">
              <a:spcBef>
                <a:spcPts val="0"/>
              </a:spcBef>
              <a:buFontTx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Reactive: Scales after CPU hits 80% → violations occur first </a:t>
            </a:r>
          </a:p>
          <a:p>
            <a:pPr marL="0" indent="0" defTabSz="914400">
              <a:spcBef>
                <a:spcPts val="0"/>
              </a:spcBef>
              <a:buFontTx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Static thresholds → cannot adapt to dependencies </a:t>
            </a:r>
          </a:p>
          <a:p>
            <a:pPr marL="0" indent="0" defTabSz="914400">
              <a:spcBef>
                <a:spcPts val="0"/>
              </a:spcBef>
              <a:buSzTx/>
              <a:buNone/>
              <a:defRPr sz="1800"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 defTabSz="914400">
              <a:spcBef>
                <a:spcPts val="0"/>
              </a:spcBef>
              <a:buSzTx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pPr>
            <a:r>
              <a:t>Sinan (SOTA ML Approach)</a:t>
            </a:r>
            <a:r>
              <a:rPr b="0"/>
              <a:t>: </a:t>
            </a:r>
            <a:endParaRPr b="0"/>
          </a:p>
          <a:p>
            <a:pPr marL="0" indent="0" defTabSz="914400">
              <a:spcBef>
                <a:spcPts val="0"/>
              </a:spcBef>
              <a:buFontTx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Requires per-application tuning → not generalizable </a:t>
            </a:r>
          </a:p>
          <a:p>
            <a:pPr marL="0" indent="0" defTabSz="914400">
              <a:spcBef>
                <a:spcPts val="0"/>
              </a:spcBef>
              <a:buFontTx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Uses hand-engineered policies → inflexible</a:t>
            </a:r>
          </a:p>
        </p:txBody>
      </p:sp>
      <p:pic>
        <p:nvPicPr>
          <p:cNvPr id="106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11593" y="2242795"/>
            <a:ext cx="4769309" cy="29328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le 1"/>
          <p:cNvSpPr txBox="1"/>
          <p:nvPr>
            <p:ph type="title"/>
          </p:nvPr>
        </p:nvSpPr>
        <p:spPr>
          <a:xfrm>
            <a:off x="601344" y="362585"/>
            <a:ext cx="8085457" cy="1055370"/>
          </a:xfrm>
          <a:prstGeom prst="rect">
            <a:avLst/>
          </a:prstGeom>
        </p:spPr>
        <p:txBody>
          <a:bodyPr/>
          <a:lstStyle/>
          <a:p>
            <a:pPr/>
            <a:r>
              <a:t>Reclaimer's Innovation</a:t>
            </a:r>
          </a:p>
        </p:txBody>
      </p:sp>
      <p:sp>
        <p:nvSpPr>
          <p:cNvPr id="109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500"/>
              </a:spcBef>
              <a:buSzTx/>
              <a:buNone/>
              <a:defRPr b="1" sz="2300"/>
            </a:pPr>
            <a:r>
              <a:t>Proactive Approach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b="1" sz="2300"/>
            </a:pPr>
            <a:r>
              <a:t>Predictive capability details:</a:t>
            </a:r>
            <a:r>
              <a:rPr b="0"/>
              <a:t> 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2000"/>
            </a:pPr>
            <a:r>
              <a:t>Uses current system metrics to anticipate future states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2000"/>
            </a:pPr>
            <a:r>
              <a:t>Learns temporal patterns in workload characteristics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2000"/>
            </a:pPr>
            <a:r>
              <a:t>Identifies early warning signals for potential QoS violations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2000"/>
            </a:pPr>
            <a:r>
              <a:t>Makes CPU allocation decisions 1-5 seconds before traditional thresholds would trigger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2000"/>
            </a:pPr>
            <a:r>
              <a:t>Considers both immediate state and recent history (stacked observations)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b="1" sz="2300"/>
            </a:pPr>
            <a:r>
              <a:t>How RL enables proactivity:</a:t>
            </a:r>
            <a:r>
              <a:rPr b="0"/>
              <a:t> 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2000"/>
            </a:pPr>
            <a:r>
              <a:t>Learns correlation between resource allocation and future latency</a:t>
            </a:r>
          </a:p>
          <a:p>
            <a:pPr lvl="1" marL="742950" indent="-285750">
              <a:lnSpc>
                <a:spcPct val="80000"/>
              </a:lnSpc>
              <a:spcBef>
                <a:spcPts val="400"/>
              </a:spcBef>
              <a:buChar char="•"/>
              <a:defRPr sz="2000"/>
            </a:pPr>
            <a:r>
              <a:t>Maximizes long-term rewards rather than reacting to immediate metrics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"/>
          <p:cNvSpPr txBox="1"/>
          <p:nvPr>
            <p:ph type="title"/>
          </p:nvPr>
        </p:nvSpPr>
        <p:spPr>
          <a:xfrm>
            <a:off x="1169834" y="400685"/>
            <a:ext cx="6445251" cy="1199515"/>
          </a:xfrm>
          <a:prstGeom prst="rect">
            <a:avLst/>
          </a:prstGeom>
        </p:spPr>
        <p:txBody>
          <a:bodyPr/>
          <a:lstStyle/>
          <a:p>
            <a:pPr/>
            <a:r>
              <a:t>Reclaimer's Architecture</a:t>
            </a:r>
          </a:p>
        </p:txBody>
      </p:sp>
      <p:sp>
        <p:nvSpPr>
          <p:cNvPr id="112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300"/>
              </a:spcBef>
              <a:buSzTx/>
              <a:buNone/>
              <a:defRPr b="1" sz="1600"/>
            </a:pPr>
            <a:r>
              <a:t>Feature Extraction</a:t>
            </a:r>
          </a:p>
          <a:p>
            <a:pPr>
              <a:lnSpc>
                <a:spcPct val="80000"/>
              </a:lnSpc>
              <a:spcBef>
                <a:spcPts val="300"/>
              </a:spcBef>
              <a:defRPr b="1" sz="1600"/>
            </a:pPr>
            <a:r>
              <a:t>Data collection mechanism:</a:t>
            </a:r>
            <a:r>
              <a:rPr b="0"/>
              <a:t> 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Non-invasive monitoring through Docker's stats API (no code instrumentation required)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Leverages Linux cgroups interface for low-level resource metrics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Samples at 1-second intervals for real-time responsiveness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Collects 40+ distinct metrics per microservice</a:t>
            </a:r>
          </a:p>
          <a:p>
            <a:pPr>
              <a:lnSpc>
                <a:spcPct val="80000"/>
              </a:lnSpc>
              <a:spcBef>
                <a:spcPts val="300"/>
              </a:spcBef>
              <a:defRPr b="1" sz="1600"/>
            </a:pPr>
            <a:r>
              <a:t>Key metrics gathered:</a:t>
            </a:r>
            <a:r>
              <a:rPr b="0"/>
              <a:t> 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Latency distribution (P50, P90, P95, P99, P99.9, P99.999)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CPU utilization (user time, system time, throttled time)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Memory usage (RSS, cache, swap, page faults)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Network activity (packets sent/received, bytes in/out)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I/O operations (read/write operations, bytes, wait time)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Queue depth and request rates</a:t>
            </a:r>
          </a:p>
          <a:p>
            <a:pPr>
              <a:lnSpc>
                <a:spcPct val="80000"/>
              </a:lnSpc>
              <a:spcBef>
                <a:spcPts val="300"/>
              </a:spcBef>
              <a:defRPr b="1" sz="1600"/>
            </a:pPr>
            <a:r>
              <a:t>Pre-processing pipeline:</a:t>
            </a:r>
            <a:r>
              <a:rPr b="0"/>
              <a:t> 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Normalization of values across different scales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Windowed statistics (rolling averages, variances)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Feature stacking for temporal context (last k=5 timesteps)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Missing data handling with forward-fill imputation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1"/>
          <p:cNvSpPr txBox="1"/>
          <p:nvPr>
            <p:ph type="title"/>
          </p:nvPr>
        </p:nvSpPr>
        <p:spPr>
          <a:xfrm>
            <a:off x="1261426" y="411746"/>
            <a:ext cx="6468747" cy="115062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Reclaimer’s Architecture</a:t>
            </a:r>
          </a:p>
        </p:txBody>
      </p:sp>
      <p:sp>
        <p:nvSpPr>
          <p:cNvPr id="115" name="Content Placeholder 2"/>
          <p:cNvSpPr txBox="1"/>
          <p:nvPr>
            <p:ph type="body" idx="1"/>
          </p:nvPr>
        </p:nvSpPr>
        <p:spPr>
          <a:xfrm>
            <a:off x="457199" y="1302477"/>
            <a:ext cx="5088197" cy="5142939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300"/>
              </a:spcBef>
              <a:buSzTx/>
              <a:buNone/>
              <a:defRPr b="1" sz="1600"/>
            </a:pPr>
            <a:r>
              <a:t>RL Policy Implementation</a:t>
            </a:r>
          </a:p>
          <a:p>
            <a:pPr>
              <a:lnSpc>
                <a:spcPct val="80000"/>
              </a:lnSpc>
              <a:spcBef>
                <a:spcPts val="300"/>
              </a:spcBef>
              <a:defRPr b="1" sz="1600"/>
            </a:pPr>
            <a:r>
              <a:t>SAC components in detail:</a:t>
            </a:r>
            <a:r>
              <a:rPr b="0"/>
              <a:t> 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Actor network: Maps state to action distribution parameters (</a:t>
            </a:r>
            <a:r>
              <a:t>μ, σ)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Twin critics: Q1, Q2 networks to prevent overestimation bias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Value network: Estimates expected rewards for stability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Entropy regularization: Balanced exploration vs. exploitation</a:t>
            </a:r>
          </a:p>
          <a:p>
            <a:pPr>
              <a:lnSpc>
                <a:spcPct val="80000"/>
              </a:lnSpc>
              <a:spcBef>
                <a:spcPts val="300"/>
              </a:spcBef>
              <a:defRPr b="1" sz="1600"/>
            </a:pPr>
            <a:r>
              <a:t>Neural network architecture:</a:t>
            </a:r>
            <a:r>
              <a:rPr b="0"/>
              <a:t> 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Input layer: 40+ features × k timesteps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Hidden layers: 7 fully-connected layers (256 neurons each)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ReLU activations with batch normalization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Output layer: Action distribution parameters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Training frequency: Policy updates every 10 seconds</a:t>
            </a:r>
          </a:p>
          <a:p>
            <a:pPr>
              <a:lnSpc>
                <a:spcPct val="80000"/>
              </a:lnSpc>
              <a:spcBef>
                <a:spcPts val="300"/>
              </a:spcBef>
              <a:buSzTx/>
              <a:buNone/>
              <a:defRPr b="1" sz="1600"/>
            </a:pPr>
            <a:r>
              <a:t>Action Enforcement</a:t>
            </a:r>
          </a:p>
          <a:p>
            <a:pPr>
              <a:lnSpc>
                <a:spcPct val="80000"/>
              </a:lnSpc>
              <a:spcBef>
                <a:spcPts val="300"/>
              </a:spcBef>
              <a:defRPr b="1" sz="1600"/>
            </a:pPr>
            <a:r>
              <a:t>Technical implementation:</a:t>
            </a:r>
            <a:r>
              <a:rPr b="0"/>
              <a:t> 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Docker API calls to update CPU quota in real-time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Precise floating-point CPU allocations (e.g., 0.25 cores)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Linux CFS (Completely Fair Scheduler) enforces allocations</a:t>
            </a:r>
          </a:p>
          <a:p>
            <a:pPr lvl="1" marL="742950" indent="-285750">
              <a:lnSpc>
                <a:spcPct val="80000"/>
              </a:lnSpc>
              <a:spcBef>
                <a:spcPts val="300"/>
              </a:spcBef>
              <a:buChar char="•"/>
              <a:defRPr sz="1400"/>
            </a:pPr>
            <a:r>
              <a:t>Non-disruptive updates (no container restarts required)</a:t>
            </a:r>
          </a:p>
        </p:txBody>
      </p:sp>
      <p:pic>
        <p:nvPicPr>
          <p:cNvPr id="116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35039" y="2008469"/>
            <a:ext cx="3104278" cy="2841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itle 1"/>
          <p:cNvSpPr txBox="1"/>
          <p:nvPr>
            <p:ph type="title"/>
          </p:nvPr>
        </p:nvSpPr>
        <p:spPr>
          <a:xfrm>
            <a:off x="1257300" y="641350"/>
            <a:ext cx="6477000" cy="958850"/>
          </a:xfrm>
          <a:prstGeom prst="rect">
            <a:avLst/>
          </a:prstGeom>
        </p:spPr>
        <p:txBody>
          <a:bodyPr/>
          <a:lstStyle/>
          <a:p>
            <a:pPr/>
            <a:r>
              <a:t>Markov Decision Process </a:t>
            </a:r>
          </a:p>
        </p:txBody>
      </p:sp>
      <p:sp>
        <p:nvSpPr>
          <p:cNvPr id="119" name="Content Placeholder 5"/>
          <p:cNvSpPr txBox="1"/>
          <p:nvPr>
            <p:ph type="body" sz="half" idx="1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/>
          <a:p>
            <a:pPr>
              <a:defRPr sz="2700"/>
            </a:pPr>
          </a:p>
        </p:txBody>
      </p:sp>
      <p:sp>
        <p:nvSpPr>
          <p:cNvPr id="120" name="Rectangle 1"/>
          <p:cNvSpPr txBox="1"/>
          <p:nvPr/>
        </p:nvSpPr>
        <p:spPr>
          <a:xfrm>
            <a:off x="281693" y="1601847"/>
            <a:ext cx="8428213" cy="4524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defTabSz="914400">
              <a:buSzPct val="100000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Temporal metrics collection:</a:t>
            </a:r>
            <a:r>
              <a:rPr b="0"/>
              <a:t> </a:t>
            </a:r>
            <a:endParaRPr sz="2800"/>
          </a:p>
          <a:p>
            <a:pPr defTabSz="914400"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Raw metrics sampled at 1Hz (every second) </a:t>
            </a:r>
            <a:endParaRPr sz="2800"/>
          </a:p>
          <a:p>
            <a:pPr defTabSz="914400"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Each state includes stacked observations from k=5 previous timesteps </a:t>
            </a:r>
            <a:endParaRPr sz="2800"/>
          </a:p>
          <a:p>
            <a:pPr defTabSz="914400"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Provides temporal context for detecting trends, not just instantaneous values </a:t>
            </a:r>
            <a:endParaRPr sz="2800"/>
          </a:p>
          <a:p>
            <a:pPr defTabSz="914400"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Total state dimension: ~200 features (40+ metrics × 5 timesteps) </a:t>
            </a:r>
            <a:endParaRPr sz="2800"/>
          </a:p>
          <a:p>
            <a:pPr defTabSz="914400">
              <a:buSzPct val="100000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Specific metrics breakdown:</a:t>
            </a:r>
            <a:r>
              <a:rPr b="0"/>
              <a:t> </a:t>
            </a:r>
            <a:endParaRPr sz="2800"/>
          </a:p>
          <a:p>
            <a:pPr defTabSz="914400">
              <a:buSzPct val="100000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Latency distributions:</a:t>
            </a:r>
            <a:r>
              <a:rPr b="0"/>
              <a:t> Full percentile spectrum (P50, P90, P95, P99, P99.9, P99.999) </a:t>
            </a:r>
            <a:endParaRPr sz="2800"/>
          </a:p>
          <a:p>
            <a:pPr defTabSz="914400">
              <a:buSzPct val="100000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CPU metrics:</a:t>
            </a:r>
            <a:r>
              <a:rPr b="0"/>
              <a:t> User time, system time, throttled time, runnable processes </a:t>
            </a:r>
            <a:endParaRPr sz="2800"/>
          </a:p>
          <a:p>
            <a:pPr defTabSz="914400">
              <a:buSzPct val="100000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Memory usage:</a:t>
            </a:r>
            <a:r>
              <a:rPr b="0"/>
              <a:t> RSS, cache usage, active/inactive memory, major/minor page faults </a:t>
            </a:r>
            <a:endParaRPr sz="2800"/>
          </a:p>
          <a:p>
            <a:pPr defTabSz="914400">
              <a:buSzPct val="100000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I/O statistics:</a:t>
            </a:r>
            <a:r>
              <a:rPr b="0"/>
              <a:t> Bytes read/written, operations, wait time, queue depth </a:t>
            </a:r>
            <a:endParaRPr sz="2800"/>
          </a:p>
          <a:p>
            <a:pPr defTabSz="914400">
              <a:buSzPct val="100000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Network activity:</a:t>
            </a:r>
            <a:r>
              <a:rPr b="0"/>
              <a:t> Packets in/out, bytes in/out, connection count, errors </a:t>
            </a:r>
            <a:endParaRPr sz="2800"/>
          </a:p>
          <a:p>
            <a:pPr defTabSz="914400">
              <a:buSzPct val="100000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Application metrics:</a:t>
            </a:r>
            <a:r>
              <a:rPr b="0"/>
              <a:t> Request rate, queue length, active connections </a:t>
            </a:r>
            <a:endParaRPr sz="2800"/>
          </a:p>
          <a:p>
            <a:pPr defTabSz="914400">
              <a:buSzPct val="100000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System-wide metrics:</a:t>
            </a:r>
            <a:r>
              <a:rPr b="0"/>
              <a:t> Total available CPU, memory pressure, container count </a:t>
            </a:r>
            <a:endParaRPr sz="28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itle 1"/>
          <p:cNvSpPr txBox="1"/>
          <p:nvPr>
            <p:ph type="title"/>
          </p:nvPr>
        </p:nvSpPr>
        <p:spPr>
          <a:xfrm>
            <a:off x="1156652" y="902969"/>
            <a:ext cx="6678294" cy="1223011"/>
          </a:xfrm>
          <a:prstGeom prst="rect">
            <a:avLst/>
          </a:prstGeom>
        </p:spPr>
        <p:txBody>
          <a:bodyPr/>
          <a:lstStyle/>
          <a:p>
            <a:pPr>
              <a:defRPr b="1" sz="3600"/>
            </a:pPr>
            <a:r>
              <a:t>Soft Actor-Critic (SAC) Algorithm</a:t>
            </a:r>
            <a:br/>
          </a:p>
        </p:txBody>
      </p:sp>
      <p:sp>
        <p:nvSpPr>
          <p:cNvPr id="123" name="Content Placeholder 2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/>
          <a:p>
            <a:pPr marL="332613" indent="-332613" defTabSz="443484">
              <a:lnSpc>
                <a:spcPct val="80000"/>
              </a:lnSpc>
              <a:spcBef>
                <a:spcPts val="300"/>
              </a:spcBef>
              <a:buSzTx/>
              <a:buNone/>
              <a:defRPr b="1" sz="1455"/>
            </a:pPr>
            <a:r>
              <a:t>Why SAC? - Additional Context</a:t>
            </a:r>
          </a:p>
          <a:p>
            <a:pPr marL="332613" indent="-332613" defTabSz="443484">
              <a:lnSpc>
                <a:spcPct val="80000"/>
              </a:lnSpc>
              <a:spcBef>
                <a:spcPts val="300"/>
              </a:spcBef>
              <a:defRPr b="1" sz="1455"/>
            </a:pPr>
            <a:r>
              <a:t>Sample efficiency advantages:</a:t>
            </a:r>
            <a:r>
              <a:rPr b="0"/>
              <a:t> </a:t>
            </a:r>
          </a:p>
          <a:p>
            <a:pPr lvl="1" marL="720661" indent="-277177" defTabSz="443484">
              <a:lnSpc>
                <a:spcPct val="80000"/>
              </a:lnSpc>
              <a:spcBef>
                <a:spcPts val="300"/>
              </a:spcBef>
              <a:buChar char="•"/>
              <a:defRPr sz="1261"/>
            </a:pPr>
            <a:r>
              <a:t>Learns effectively from limited data (crucial for production systems)</a:t>
            </a:r>
          </a:p>
          <a:p>
            <a:pPr lvl="1" marL="720661" indent="-277177" defTabSz="443484">
              <a:lnSpc>
                <a:spcPct val="80000"/>
              </a:lnSpc>
              <a:spcBef>
                <a:spcPts val="300"/>
              </a:spcBef>
              <a:buChar char="•"/>
              <a:defRPr sz="1261"/>
            </a:pPr>
            <a:r>
              <a:t>Experience replay buffer stores 100,000+ timesteps</a:t>
            </a:r>
          </a:p>
          <a:p>
            <a:pPr lvl="1" marL="720661" indent="-277177" defTabSz="443484">
              <a:lnSpc>
                <a:spcPct val="80000"/>
              </a:lnSpc>
              <a:spcBef>
                <a:spcPts val="300"/>
              </a:spcBef>
              <a:buChar char="•"/>
              <a:defRPr sz="1261"/>
            </a:pPr>
            <a:r>
              <a:t>Can extract multiple learning updates from each observation</a:t>
            </a:r>
          </a:p>
          <a:p>
            <a:pPr lvl="1" marL="720661" indent="-277177" defTabSz="443484">
              <a:lnSpc>
                <a:spcPct val="80000"/>
              </a:lnSpc>
              <a:spcBef>
                <a:spcPts val="300"/>
              </a:spcBef>
              <a:buChar char="•"/>
              <a:defRPr sz="1261"/>
            </a:pPr>
            <a:r>
              <a:t>Reduces training time by 60-70% compared to on-policy algorithms (e.g., PPO)</a:t>
            </a:r>
          </a:p>
          <a:p>
            <a:pPr marL="332613" indent="-332613" defTabSz="443484">
              <a:lnSpc>
                <a:spcPct val="80000"/>
              </a:lnSpc>
              <a:spcBef>
                <a:spcPts val="300"/>
              </a:spcBef>
              <a:defRPr b="1" sz="1455"/>
            </a:pPr>
            <a:r>
              <a:t>Stability features:</a:t>
            </a:r>
            <a:r>
              <a:rPr b="0"/>
              <a:t> </a:t>
            </a:r>
          </a:p>
          <a:p>
            <a:pPr lvl="1" marL="720661" indent="-277177" defTabSz="443484">
              <a:lnSpc>
                <a:spcPct val="80000"/>
              </a:lnSpc>
              <a:spcBef>
                <a:spcPts val="300"/>
              </a:spcBef>
              <a:buChar char="•"/>
              <a:defRPr sz="1261"/>
            </a:pPr>
            <a:r>
              <a:t>Automatic temperature parameter tuning balances exploration vs. exploitation</a:t>
            </a:r>
          </a:p>
          <a:p>
            <a:pPr lvl="1" marL="720661" indent="-277177" defTabSz="443484">
              <a:lnSpc>
                <a:spcPct val="80000"/>
              </a:lnSpc>
              <a:spcBef>
                <a:spcPts val="300"/>
              </a:spcBef>
              <a:buChar char="•"/>
              <a:defRPr sz="1261"/>
            </a:pPr>
            <a:r>
              <a:t>Less sensitive to hyperparameter choices than alternatives (DDPG, TD3)</a:t>
            </a:r>
          </a:p>
          <a:p>
            <a:pPr lvl="1" marL="720661" indent="-277177" defTabSz="443484">
              <a:lnSpc>
                <a:spcPct val="80000"/>
              </a:lnSpc>
              <a:spcBef>
                <a:spcPts val="300"/>
              </a:spcBef>
              <a:buChar char="•"/>
              <a:defRPr sz="1261"/>
            </a:pPr>
            <a:r>
              <a:t>Robust to noisy observations in production environments</a:t>
            </a:r>
          </a:p>
          <a:p>
            <a:pPr lvl="1" marL="720661" indent="-277177" defTabSz="443484">
              <a:lnSpc>
                <a:spcPct val="80000"/>
              </a:lnSpc>
              <a:spcBef>
                <a:spcPts val="300"/>
              </a:spcBef>
              <a:buChar char="•"/>
              <a:defRPr sz="1261"/>
            </a:pPr>
            <a:r>
              <a:t>Gradient clipping prevents catastrophic updates</a:t>
            </a:r>
          </a:p>
          <a:p>
            <a:pPr marL="332613" indent="-332613" defTabSz="443484">
              <a:lnSpc>
                <a:spcPct val="80000"/>
              </a:lnSpc>
              <a:spcBef>
                <a:spcPts val="300"/>
              </a:spcBef>
              <a:buSzTx/>
              <a:buNone/>
              <a:defRPr b="1" sz="1455"/>
            </a:pPr>
            <a:r>
              <a:t>Key Components - Technical Details</a:t>
            </a:r>
          </a:p>
          <a:p>
            <a:pPr marL="332613" indent="-332613" defTabSz="443484">
              <a:lnSpc>
                <a:spcPct val="80000"/>
              </a:lnSpc>
              <a:spcBef>
                <a:spcPts val="300"/>
              </a:spcBef>
              <a:defRPr sz="1455"/>
            </a:pPr>
            <a:r>
              <a:t>Policy Network specifics</a:t>
            </a:r>
          </a:p>
          <a:p>
            <a:pPr marL="332613" indent="-332613" defTabSz="443484">
              <a:lnSpc>
                <a:spcPct val="80000"/>
              </a:lnSpc>
              <a:spcBef>
                <a:spcPts val="300"/>
              </a:spcBef>
              <a:defRPr sz="1455"/>
            </a:pPr>
            <a:r>
              <a:t>Twin Q-Networks implementation:</a:t>
            </a:r>
            <a:endParaRPr b="1"/>
          </a:p>
          <a:p>
            <a:pPr marL="332613" indent="-332613" defTabSz="443484">
              <a:lnSpc>
                <a:spcPct val="80000"/>
              </a:lnSpc>
              <a:spcBef>
                <a:spcPts val="300"/>
              </a:spcBef>
              <a:defRPr sz="1455"/>
            </a:pPr>
            <a:r>
              <a:t>Algorithm optimizations:</a:t>
            </a:r>
          </a:p>
        </p:txBody>
      </p:sp>
      <p:pic>
        <p:nvPicPr>
          <p:cNvPr id="124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36689" y="1600200"/>
            <a:ext cx="4038601" cy="43637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